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7" r:id="rId2"/>
    <p:sldId id="334" r:id="rId3"/>
    <p:sldId id="273" r:id="rId4"/>
    <p:sldId id="333" r:id="rId5"/>
    <p:sldId id="332" r:id="rId6"/>
    <p:sldId id="320" r:id="rId7"/>
    <p:sldId id="338" r:id="rId8"/>
    <p:sldId id="319" r:id="rId9"/>
    <p:sldId id="342" r:id="rId10"/>
    <p:sldId id="339" r:id="rId11"/>
    <p:sldId id="335" r:id="rId12"/>
    <p:sldId id="329" r:id="rId13"/>
    <p:sldId id="343" r:id="rId14"/>
    <p:sldId id="345" r:id="rId15"/>
    <p:sldId id="346" r:id="rId16"/>
    <p:sldId id="347" r:id="rId17"/>
    <p:sldId id="315" r:id="rId18"/>
    <p:sldId id="303" r:id="rId19"/>
    <p:sldId id="340" r:id="rId20"/>
    <p:sldId id="264" r:id="rId21"/>
    <p:sldId id="341" r:id="rId22"/>
    <p:sldId id="271" r:id="rId23"/>
    <p:sldId id="270" r:id="rId24"/>
    <p:sldId id="272" r:id="rId25"/>
    <p:sldId id="305" r:id="rId26"/>
    <p:sldId id="325" r:id="rId27"/>
    <p:sldId id="326" r:id="rId28"/>
    <p:sldId id="327" r:id="rId29"/>
    <p:sldId id="331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5557" tIns="47778" rIns="95557" bIns="4777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5557" tIns="47778" rIns="95557" bIns="47778" rtlCol="0"/>
          <a:lstStyle>
            <a:lvl1pPr algn="r">
              <a:defRPr sz="1300"/>
            </a:lvl1pPr>
          </a:lstStyle>
          <a:p>
            <a:fld id="{C4176835-3289-46C6-B631-B8719B8ABB92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57" tIns="47778" rIns="95557" bIns="4777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5557" tIns="47778" rIns="95557" bIns="47778" rtlCol="0" anchor="b"/>
          <a:lstStyle>
            <a:lvl1pPr algn="r">
              <a:defRPr sz="1300"/>
            </a:lvl1pPr>
          </a:lstStyle>
          <a:p>
            <a:fld id="{A8AE09BF-C185-4144-AE0B-B096B8026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3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1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1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3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0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6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4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0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6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13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5A5E-5ECB-45BE-AB14-370505422238}" type="datetimeFigureOut">
              <a:rPr lang="cs-CZ" smtClean="0"/>
              <a:t>10.01.2023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EE78-0544-4643-BCB8-F6A3C9B7E3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8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cad=rja&amp;uact=8&amp;ved=0ahUKEwjSjYni9PLWAhUlYZoKHcRjBUoQjRwIBw&amp;url=https://www.tyden.cz/rubriky/byznys/cesko/posta-upravila-ceny-balik-je-ted-o-petinu-drazsi_213556.html&amp;psig=AOvVaw0eWzrpLL128IYu8HuvLeKd&amp;ust=150816651772976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lhaskova@praha6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872208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4000" u="sng" dirty="0" smtClean="0"/>
              <a:t/>
            </a:r>
            <a:br>
              <a:rPr lang="cs-CZ" sz="4000" u="sng" dirty="0" smtClean="0"/>
            </a:br>
            <a:r>
              <a:rPr lang="cs-CZ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zasedání </a:t>
            </a:r>
            <a:br>
              <a:rPr lang="cs-CZ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okrskových volebních komisí </a:t>
            </a: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22.12.2022</a:t>
            </a:r>
            <a:b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volbu prezidenta republiky</a:t>
            </a:r>
            <a:b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konanou ve dnech 13. – 14.1.2023</a:t>
            </a:r>
            <a:b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(2.kolo ve dnech 27. – 28.1.2023</a:t>
            </a:r>
            <a:r>
              <a:rPr lang="cs-CZ" sz="3600" b="1" dirty="0">
                <a:solidFill>
                  <a:srgbClr val="0070C0"/>
                </a:solidFill>
              </a:rPr>
              <a:t>)</a:t>
            </a:r>
            <a:br>
              <a:rPr lang="cs-CZ" sz="3600" b="1" dirty="0">
                <a:solidFill>
                  <a:srgbClr val="0070C0"/>
                </a:solidFill>
              </a:rPr>
            </a:b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Složení slibů členů okrskových volebních komisí 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Určení předsedy a místopředsedy losem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Vyplnění legitimací členů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Informace k organizačně technickému zabezpečení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Informace k systému zjišťování a zpracování výsledků   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Instruktážní video	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 Informace ke školení zapisovatelů a předsedů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SEZNAMY VOLIČŮ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STÁLÝ SEZNAM VOLIČŮ  – dle TP, abecední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+  komise dopisuje přistěhované 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ZVLÁŠTNÍ SEZNAM (hospitalizovaní, voličské průkazy)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JEDNORÁZOVÝ JEN PRO TYTO VOLBY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ZVLÁŠTNÍ SEZNAM u ZÚ   – v zahraničí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2120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seznamech 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O vyškrtnutí ze seznamu (nejsou započítáni): 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zapsaní na zvláštním seznamu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vydaný voličský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průkaz</a:t>
            </a:r>
          </a:p>
          <a:p>
            <a:pPr lvl="1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 volili dle zákona č. 411/2022 Sb. (COVID19)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rtl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lvl="0" indent="0" rtl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Mají překážku, ale jsou započítaní: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rtl="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omezení svéprávnosti k výkonu volebního práva</a:t>
            </a:r>
          </a:p>
          <a:p>
            <a:pPr marL="457200" lvl="1" indent="0" rtl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UKÁZKA</a:t>
            </a:r>
            <a:endParaRPr 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i="1" dirty="0" err="1">
                <a:latin typeface="+mj-lt"/>
                <a:cs typeface="Arial" panose="020B0604020202020204" pitchFamily="34" charset="0"/>
              </a:rPr>
              <a:t>Poř.č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        Příjmení a jméno           dat. nar.         adresa trvalého pobytu       </a:t>
            </a:r>
            <a:r>
              <a:rPr lang="cs-CZ" sz="1600" b="1" i="1" dirty="0" smtClean="0">
                <a:latin typeface="+mj-lt"/>
                <a:cs typeface="Arial" panose="020B0604020202020204" pitchFamily="34" charset="0"/>
              </a:rPr>
              <a:t>poznámka </a:t>
            </a:r>
            <a:endParaRPr lang="cs-CZ" sz="1600" b="1" i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1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             Janáková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Lýdie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1.1.1901             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Čs. armády 23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2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             Janata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Leoš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2.2.1899             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Čs. armády 23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  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Janeček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Pavel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5.5.1903               Čs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armády 23     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cs-CZ" sz="1600" b="1" i="1" dirty="0" smtClean="0">
                <a:latin typeface="+mj-lt"/>
                <a:cs typeface="Arial" panose="020B0604020202020204" pitchFamily="34" charset="0"/>
              </a:rPr>
              <a:t>voličský průkaz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3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             Jarošová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Anna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 7.7.1907              Čs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armády 23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Jelínek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Josef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8.8.1894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Čs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armády 23                      </a:t>
            </a:r>
            <a:r>
              <a:rPr lang="cs-CZ" sz="1600" b="1" i="1" dirty="0" smtClean="0">
                <a:latin typeface="+mj-lt"/>
                <a:cs typeface="Arial" panose="020B0604020202020204" pitchFamily="34" charset="0"/>
              </a:rPr>
              <a:t>zvláštní </a:t>
            </a:r>
            <a:r>
              <a:rPr lang="cs-CZ" sz="1600" b="1" i="1" dirty="0">
                <a:latin typeface="+mj-lt"/>
                <a:cs typeface="Arial" panose="020B0604020202020204" pitchFamily="34" charset="0"/>
              </a:rPr>
              <a:t>seznam</a:t>
            </a:r>
          </a:p>
          <a:p>
            <a:pPr marL="0" indent="0">
              <a:buNone/>
            </a:pPr>
            <a:r>
              <a:rPr lang="cs-CZ" sz="1600" i="1" dirty="0">
                <a:latin typeface="+mj-lt"/>
                <a:cs typeface="Arial" panose="020B0604020202020204" pitchFamily="34" charset="0"/>
              </a:rPr>
              <a:t>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Jeřábek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Petr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9.9.1901              Čs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armády 23                      </a:t>
            </a:r>
            <a:r>
              <a:rPr lang="cs-CZ" sz="1600" b="1" i="1" dirty="0">
                <a:latin typeface="+mj-lt"/>
                <a:cs typeface="Arial" panose="020B0604020202020204" pitchFamily="34" charset="0"/>
              </a:rPr>
              <a:t>zvláštní seznam ZÚ</a:t>
            </a:r>
          </a:p>
          <a:p>
            <a:pPr marL="0" indent="0">
              <a:buNone/>
            </a:pP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4              Jeřábková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Ada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5.5.1902              Čs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. armády 23</a:t>
            </a:r>
          </a:p>
          <a:p>
            <a:pPr marL="0" indent="0">
              <a:buNone/>
            </a:pP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5            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Jirásek Alois                </a:t>
            </a:r>
            <a:r>
              <a:rPr lang="cs-CZ" sz="1600" i="1" dirty="0" smtClean="0">
                <a:latin typeface="+mj-lt"/>
                <a:cs typeface="Arial" panose="020B0604020202020204" pitchFamily="34" charset="0"/>
              </a:rPr>
              <a:t>6.6.1909               </a:t>
            </a:r>
            <a:r>
              <a:rPr lang="cs-CZ" sz="1600" i="1" dirty="0">
                <a:latin typeface="+mj-lt"/>
                <a:cs typeface="Arial" panose="020B0604020202020204" pitchFamily="34" charset="0"/>
              </a:rPr>
              <a:t>Čs. armády 23                      </a:t>
            </a:r>
            <a:r>
              <a:rPr lang="cs-CZ" sz="1600" b="1" i="1" dirty="0" smtClean="0">
                <a:latin typeface="+mj-lt"/>
                <a:cs typeface="Arial" panose="020B0604020202020204" pitchFamily="34" charset="0"/>
              </a:rPr>
              <a:t>omezení </a:t>
            </a:r>
            <a:r>
              <a:rPr lang="cs-CZ" sz="1600" b="1" i="1" dirty="0">
                <a:latin typeface="+mj-lt"/>
                <a:cs typeface="Arial" panose="020B0604020202020204" pitchFamily="34" charset="0"/>
              </a:rPr>
              <a:t>svéprávnosti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9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SEZNAMU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volič 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zapsaný na zvláštním seznamu </a:t>
            </a:r>
            <a:b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v 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cizině  u zastupitelského úřadu</a:t>
            </a:r>
            <a:endParaRPr lang="cs-CZ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nemůže </a:t>
            </a:r>
            <a:r>
              <a:rPr lang="cs-CZ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volit </a:t>
            </a:r>
            <a:endParaRPr lang="cs-CZ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(může volit jen v zahraničí)</a:t>
            </a:r>
          </a:p>
          <a:p>
            <a:pPr marL="0" indent="0" algn="ctr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ledaže</a:t>
            </a:r>
            <a:r>
              <a:rPr lang="cs-CZ" sz="2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odevzdá POTVRZENÍ o vyškrtnutí ze ZVLÁŠTNÍHO seznamu vedeného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ZÚ</a:t>
            </a:r>
          </a:p>
          <a:p>
            <a:pPr marL="0" lv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-  pak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bude dopsán do seznamu voličů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14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SEZNAMU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volič je zapsaný na zvláštním seznamu</a:t>
            </a:r>
            <a:b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jiného </a:t>
            </a:r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úřadu v ČR</a:t>
            </a:r>
          </a:p>
          <a:p>
            <a:pPr marL="0" indent="0" algn="ctr">
              <a:buNone/>
            </a:pP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nemůže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 </a:t>
            </a:r>
          </a:p>
          <a:p>
            <a:pPr marL="0" lvl="0" indent="0" algn="ctr">
              <a:buNone/>
            </a:pP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(volí v jiném okrsku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buNone/>
            </a:pP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ledaže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prokáže, že v okrsku, kde je zapsán na zvláštním seznamu nehlasoval, a že byl jeho zápis zrušen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bude dopsán do seznamu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0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SEZNAMU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voliči byl vydán voličský </a:t>
            </a: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průkaz</a:t>
            </a:r>
          </a:p>
          <a:p>
            <a:pPr marL="0" indent="0" algn="ctr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ydává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úřad,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má voliče v seznamu (stálém/zvláštním ZÚ)</a:t>
            </a:r>
          </a:p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(NUTNÉ KONTROLOVAT, ZDA JE VYDANÝ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pro  I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. nebo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II.kolo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komise zapíše voliče  do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seznamu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PRŮKAZ mu ODEBERE 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připojí ke zvláštnímu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seznamu, kam byl dopsán</a:t>
            </a:r>
            <a:r>
              <a:rPr lang="cs-CZ" sz="2800" dirty="0" smtClean="0"/>
              <a:t> 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895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SEZNAMU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411/2022 Sb., zvláštní hlasování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tj. volič hlasoval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(karanténa/izolace kvůli C-19)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na drive-in stanovišti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do zvláštní přenosné volební schránky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8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3100" b="1" dirty="0" smtClean="0">
                <a:solidFill>
                  <a:srgbClr val="0070C0"/>
                </a:solidFill>
              </a:rPr>
              <a:t/>
            </a:r>
            <a:br>
              <a:rPr lang="cs-CZ" sz="3100" b="1" dirty="0" smtClean="0">
                <a:solidFill>
                  <a:srgbClr val="0070C0"/>
                </a:solidFill>
              </a:rPr>
            </a:b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V </a:t>
            </a:r>
            <a:r>
              <a:rPr lang="cs-CZ" sz="3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SEZNAMU</a:t>
            </a:r>
          </a:p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500" b="1" dirty="0" smtClean="0">
                <a:solidFill>
                  <a:srgbClr val="0070C0"/>
                </a:solidFill>
              </a:rPr>
              <a:t>5. </a:t>
            </a: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omezení 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svéprávnosti </a:t>
            </a:r>
            <a:endParaRPr lang="cs-CZ" sz="2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 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výkonu volebního </a:t>
            </a:r>
            <a:r>
              <a:rPr lang="cs-CZ" sz="2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</a:t>
            </a:r>
          </a:p>
          <a:p>
            <a:pPr marL="457200" indent="-457200">
              <a:buAutoNum type="arabicPeriod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-  může volit, pokud předloží pravomocný soudní 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rozsudek o zrušení této překážky (oznámit)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 jde o voliče započítaného do počtu   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oprávněných voličů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členů OVK </a:t>
            </a:r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hlasováním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ověřit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totožnost a občanství voliče (i u voliče doma)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čitelnou značkou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označit voliče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stálém seznamu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(fajfka signalizuje, že voliči byla vydána úřední obálka)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hlídat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poznámky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 jména voliče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předat voliči úřední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obálku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(popřípadě hlasovací lístky) 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povinnosti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poslat voliče upravit HL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za zástěnu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(jen osoby se zdravotním postižením a osoby, které nemohou číst a psát mohou jít za zástěnu s jiným VOLIČEM)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dohlédnout na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vhazování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úřední obálky do volební schránky (použití HL bez obálky či v jiné obálce)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chránit údaje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 seznamu voličů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mít u sebe legitimaci člena (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ukazuje se případné kontrole z MHMP nebo Státní volební komisi, příp. policii</a:t>
            </a:r>
            <a:r>
              <a:rPr lang="cs-CZ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jmenovku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úprava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Zákon  č. 275/2012 Sb., o volbě prezidenta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doba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místo hlasování, právo volit (občan ČR)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12 -  20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 	volební orgány, úkoly úřadu, starosty, OVK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27 – 29: 	zánik kandidatury,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hlasovací lístky,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seznamy voličů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32 – 34: 	zvláštní seznam, voličské průkazy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39 – 52: 	volební místnost, zásady hlasování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56 – 58: 	2.kolo volby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Citovaný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je povinnou výbavou každé volební místnosti.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č. 294/2012 Sb., k provedení zákona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POKYNY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Českého statistického úřadu = závazná  </a:t>
            </a:r>
          </a:p>
          <a:p>
            <a:pPr marL="0" lv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metodika pro zpracování výsledků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7450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zákon zakazuje členovi OVK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možnit hlasovat voliči, který neprokázal totožnost a občanství ČR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možnit hlasovat voliči, který se neodebral za plentu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hodit s voličem za plentu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omáhat voliči s hlasováním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oskytovat informace o průběhu voleb (až do podepsání zápisu o výsledku).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 smtClean="0">
                <a:solidFill>
                  <a:srgbClr val="0070C0"/>
                </a:solidFill>
              </a:rPr>
              <a:t>Zákaz se nevztahuje na informace o počtu voličů, kteří již hlasovali.</a:t>
            </a:r>
          </a:p>
          <a:p>
            <a:endParaRPr lang="cs-CZ" i="1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0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Nečekané okolnosti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Nečekané okolnosti  vedoucí k odročení hlasování, přerušení, prodloužení hlasování – max. </a:t>
            </a:r>
            <a:r>
              <a:rPr lang="cs-CZ" sz="9600" b="1" dirty="0">
                <a:latin typeface="Arial" panose="020B0604020202020204" pitchFamily="34" charset="0"/>
                <a:cs typeface="Arial" panose="020B0604020202020204" pitchFamily="34" charset="0"/>
              </a:rPr>
              <a:t>o 1h</a:t>
            </a:r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Při přerušení hlasování: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přelepit </a:t>
            </a:r>
            <a:r>
              <a:rPr lang="cs-CZ" sz="9600" dirty="0" err="1">
                <a:latin typeface="Arial" panose="020B0604020202020204" pitchFamily="34" charset="0"/>
                <a:cs typeface="Arial" panose="020B0604020202020204" pitchFamily="34" charset="0"/>
              </a:rPr>
              <a:t>vhazovací</a:t>
            </a: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 otvor volební schránky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zabezpečit volební dokumentaci (zamknout do jiné schránky)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zavřít okna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zapečetit dveře</a:t>
            </a:r>
          </a:p>
          <a:p>
            <a:endParaRPr lang="cs-CZ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Oznamovací povinnost:</a:t>
            </a:r>
          </a:p>
          <a:p>
            <a:pPr marL="0" indent="0">
              <a:buNone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 na úřad, voličům + zapsat do zápisu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7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 MIMO volební místnost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žádost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(ze závažných, zejména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zdravotních nebo rodinných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důvodů)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některé žádanky dostanou komise v den voleb,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jinak voliči mohou žádat v den voleb přímo i OVK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pouze v územním obvodu volebního okrsku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ajistí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členové OVK s přenosnou schránkou, úřední obálkou a souborem lístků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návratu nutné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vyznačit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voliče v seznamu voličů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96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v OVK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Při hlasování i sčítání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 SVK, MV, MHMP, ÚMČ  - pokyny závazné,  odstranění vad (příp. přerušení hlasování), záznam</a:t>
            </a:r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Média </a:t>
            </a:r>
          </a:p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průběhu hlasování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není přítomnost médií omezena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(předseda dbá o pořádek)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Při sčítání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hlasů  musí předložit </a:t>
            </a: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SVK</a:t>
            </a:r>
          </a:p>
          <a:p>
            <a:pPr marL="0" indent="0" algn="ctr">
              <a:buNone/>
            </a:pPr>
            <a:endParaRPr lang="cs-CZ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Pozorovatelé </a:t>
            </a:r>
            <a:r>
              <a:rPr lang="cs-CZ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organizací </a:t>
            </a:r>
          </a:p>
          <a:p>
            <a:pPr marL="0" indent="0">
              <a:buNone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Při hlasování i při sčítání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povolením (seznam na MZV)</a:t>
            </a:r>
          </a:p>
        </p:txBody>
      </p:sp>
    </p:spTree>
    <p:extLst>
      <p:ext uri="{BB962C8B-B14F-4D97-AF65-F5344CB8AC3E}">
        <p14:creationId xmlns:p14="http://schemas.microsoft.com/office/powerpoint/2010/main" val="22714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 policie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zástupci Policie ČR a Městské policie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hl.m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Prahy bylo domluveno, že bude zajištěna zejména obchůzková a hlídková činnost  do volebních místností a jejich okolí. Případné poznatky o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narušování příprav a průběhu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voleb, prosím, oznamujte telefonicky – a to na tel. číslo operačních středisek, která Vám dáme k dispozici, popř. na linku 156 nebo 158.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dirty="0" smtClean="0"/>
              <a:t>	</a:t>
            </a:r>
            <a:r>
              <a:rPr lang="cs-CZ" dirty="0" smtClean="0"/>
              <a:t>	        </a:t>
            </a:r>
          </a:p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Pečetění = zákonná povinnost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hlas. lístky (platné a neplatné)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jiné písemnosti a předměty, jiné než úřední obálky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obálky (nepoužité a odevzdané)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výpisy ze seznamů voličů 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voličské průkazy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zápis o výsledku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zabalí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balicího papíru nebo se vloží do obálky (každé zvlášť)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označí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číslem okrsku a popisem jeho obsahu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(předepsané štítky v aktovkách)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</p:txBody>
      </p:sp>
      <p:pic>
        <p:nvPicPr>
          <p:cNvPr id="4" name="Obrázek 3" descr="Výsledek obrázku pro volby archiv balíky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3528392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9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Případné 2.kolo volby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Vybavení volební místnosti + kancelářské potřeby atd. =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 2. kolo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Zachovat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zákon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pokyny ČSÚ pro 2. kolo.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Vhodné uložit do schránky a zamknout,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označit číslem okrsku (kde je v objektu více komisí)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Klíček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schránky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vezme k sobě zapisovatel a přinese dne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27.1.2023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druhé kolo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volby.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tento den opět vyzvedne aktovku na ÚMČ.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4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2.kolo volby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seznamy (uzavírají se 25.1.2023).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 2. kolo se HL voličům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nedoručují.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Voliči obdrží HL ve volební místnosti.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2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Výpočetní technika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Výpočetní technika zůstane ve volebních objektech i pro 2.kolo.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 potížích s výpočetní technikou - zejména tiskárnami – ihned volat pracovníky IT (tel. čísla dostanou komise v den voleb do aktovky).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 </a:t>
            </a:r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zapisovatelů a předsedů </a:t>
            </a:r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zpracování výsledků voleb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úterý     </a:t>
            </a:r>
            <a:r>
              <a:rPr lang="cs-CZ" sz="3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3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3.1.2023</a:t>
            </a:r>
            <a:endParaRPr lang="cs-CZ" sz="3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úterý         10.1.2023  </a:t>
            </a:r>
          </a:p>
          <a:p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v 6.patře budovy radnice, Čs. armády 23, Praha 6 –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Bubeneč</a:t>
            </a:r>
          </a:p>
          <a:p>
            <a:pPr marL="0" indent="0">
              <a:buNone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NUTNÉ se dopředu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nahlásit na jeden z termínů:</a:t>
            </a:r>
          </a:p>
          <a:p>
            <a:pPr marL="0" indent="0">
              <a:buNone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zde osobně po skončení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školení</a:t>
            </a:r>
          </a:p>
          <a:p>
            <a:pPr marL="0" indent="0">
              <a:buNone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220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189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772 (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lhaskova@praha6.cz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cs-CZ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***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7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Okrsková volební komise (0VK)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člen </a:t>
            </a:r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OVK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 18 let v den složení slibu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zodpovědná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osoba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schopná osvojit si potřebnou míru znalosti volebního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práva, pečlivá, zodpovědná</a:t>
            </a:r>
          </a:p>
          <a:p>
            <a:pPr lvl="0">
              <a:buFontTx/>
              <a:buChar char="-"/>
            </a:pPr>
            <a:r>
              <a:rPr lang="cs-CZ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zapisovatel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(jen občan ČR)=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klíčovým profesionálem v OVK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který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zajišťuje zákonnost a správnost hlasování  a zjišťování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výsledků, je jmenován starostou, proškolen i v práci s programem</a:t>
            </a:r>
          </a:p>
          <a:p>
            <a:pPr marL="0" lv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ÚKOLY OVK: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dbá o pořádek ve volební místnosti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zajišťuje hlasování a dozírá na jeho průběh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sčítá hlasy a vyhotovuje zápis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připravuje a odevzdává volební dokumentaci k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úschově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OVK je výkonem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státní správy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Vznik členství = složením </a:t>
            </a:r>
            <a:r>
              <a:rPr 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SLIBU =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podpis pod písemným zněním slibu. 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pic>
        <p:nvPicPr>
          <p:cNvPr id="4" name="Picture 2" descr="C:\Users\palasan\AppData\Local\Microsoft\Windows\INetCache\IE\SB6E7CQ6\basic-1295841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308" y="5157192"/>
            <a:ext cx="6116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1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v OVK = určena losem</a:t>
            </a:r>
            <a:b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přítomných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AutoNum type="arabicPeriod"/>
            </a:pPr>
            <a:r>
              <a:rPr lang="cs-CZ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Předseda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kromě práce běžného člena také pečetí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schránky, na uvolněné místo zajišťuje nového člena, kontroluje vybavení místnosti, zodpovídá za pořádek ve volební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místnosti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a jejím okolí, odstraňuje nedostatky zjištěné kontrolou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úřadu/MV/ČSÚ,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kontroluje  správnost sčítání atd.</a:t>
            </a:r>
          </a:p>
          <a:p>
            <a:pPr marL="0" lvl="0" indent="0">
              <a:buNone/>
            </a:pPr>
            <a:endParaRPr lang="cs-CZ" sz="3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Místopředseda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– zastupuje předsedu v době jeho nepřítomnosti</a:t>
            </a:r>
          </a:p>
          <a:p>
            <a:pPr marL="0" lvl="0" indent="0">
              <a:buNone/>
            </a:pPr>
            <a:endParaRPr lang="cs-CZ" sz="3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Pokud předseda/místopředseda odstoupí nebo nebude moci z jiných závažných důvodů vykonávat svoji funkci, proběhne </a:t>
            </a:r>
            <a:endParaRPr lang="cs-C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3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losování   </a:t>
            </a:r>
            <a:r>
              <a:rPr lang="cs-CZ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znovu. </a:t>
            </a:r>
          </a:p>
          <a:p>
            <a:pPr marL="0" lvl="0" indent="0">
              <a:buNone/>
            </a:pPr>
            <a:endParaRPr lang="cs-CZ" sz="3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s-CZ" sz="3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vylosování: dopsat funkce na průkazku.</a:t>
            </a:r>
          </a:p>
          <a:p>
            <a:endParaRPr lang="cs-CZ" dirty="0"/>
          </a:p>
        </p:txBody>
      </p:sp>
      <p:pic>
        <p:nvPicPr>
          <p:cNvPr id="4" name="Picture 2" descr="C:\Users\palasan\AppData\Local\Microsoft\Windows\INetCache\IE\SB6E7CQ6\basic-1295841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76" y="5445224"/>
            <a:ext cx="567184" cy="60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86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Zvláštní odměna 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cs-CZ" sz="1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1.kolo            2.kolo       celkem</a:t>
            </a:r>
            <a:endParaRPr lang="cs-CZ" sz="1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předseda                                                     2 200    +     1 000       = 3 200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místopředseda a zapisovatel                      2 100    </a:t>
            </a:r>
            <a:r>
              <a:rPr lang="cs-CZ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  1 </a:t>
            </a:r>
            <a:r>
              <a:rPr lang="cs-C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      = 3 100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                                                            1 800    +         700      =  2 500</a:t>
            </a:r>
            <a:endParaRPr lang="cs-CZ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+ STRAVENKY 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PÁTEK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129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Kč,   </a:t>
            </a: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SOBOTA 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129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Kč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dnes pečlivě vyplní TI, KTEŘÍ NEPOBÍRAJÍ   </a:t>
            </a:r>
          </a:p>
          <a:p>
            <a:pPr marL="457200" lvl="1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plat/odměnu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ÚMČ (= podklad pro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odměnu)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Odvod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cs-CZ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žádný </a:t>
            </a:r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Nároky členů: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náhrady mzdy/platu (refundace), 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OSVČ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náhrada ušlého výdělku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palasan\AppData\Local\Microsoft\Windows\INetCache\IE\SB6E7CQ6\basic-1295841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759697"/>
            <a:ext cx="576064" cy="6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pátek </a:t>
            </a:r>
            <a:r>
              <a:rPr lang="cs-CZ" sz="36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13.1.2023 (27.1.2023):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zapisovatel v 10,00 – 12,00 hodin na radnici vyzvedne dokumentaci a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kanc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. 127) a jmenovky</a:t>
            </a: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ve 12,30 hodin sraz všech členů komise ve volebním objektu + převzít vybavení, </a:t>
            </a:r>
            <a:endParaRPr lang="cs-CZ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kancelářské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potřeby a vše připravit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Font typeface="Arial"/>
              <a:buNone/>
            </a:pP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!!! zapnout mobil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volat telefonistu: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 13h + </a:t>
            </a:r>
            <a:r>
              <a:rPr lang="cs-CZ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každé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hodiny hlásit účast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Arial"/>
              <a:buChar char="-"/>
              <a:defRPr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12,30 – 14,00 hodin příprava na hlasování (plenty, lístky, cedulky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šipky,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znak..)</a:t>
            </a: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14,00 – 22,00 hodin zajištění hlasování</a:t>
            </a: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 22,00 hodině zapečetění volebních schránek a volebních místností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Výpočetní technika bude dodávána v průběhu dne až do 22 hodin.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sobota </a:t>
            </a:r>
            <a:r>
              <a:rPr lang="cs-CZ" sz="3600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14.1.2023 (28.1.2023):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7,30 hodin sraz ve volebním objektu, příprava na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</a:t>
            </a: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7,30 – 8,00 h nahlásit telefonistovi připravenost + každé 2 hodiny hlásit účast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8,00 – 14,00 hodin zajištění hlasování</a:t>
            </a:r>
          </a:p>
          <a:p>
            <a:pPr lvl="0" algn="just">
              <a:lnSpc>
                <a:spcPct val="115000"/>
              </a:lnSpc>
              <a:buFont typeface="Arial"/>
              <a:buChar char="-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od 14,00 hodin zjišťování výsledků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voleb (v gesci ČSÚ a dle Pokynů)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Font typeface="Arial"/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endParaRPr lang="cs-CZ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67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ZÁNIK ČLENSTVÍ V OVK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dnem ukončení činnosti OVK (15.den po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vyhláš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výsledků)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doručení prohlášení o vzdání se funkce předsedovi OVK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doručením odvolání předsedovi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úmrtím nebo pozbytím občanství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vznikem překážky v právu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volit, pozbytím občanství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dnech volby, nevykonává-li člen svoji funkci a jeho nepřítomnost trvá déle než 2 hodiny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Volič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 probíhá v ČR i v zahraničí.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jen státní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občan ČR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který alespoň 14.1. dosáhne 18 let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(ve 2.kole pokud alespoň 28.1. dosáhne 18 let)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je zapsaný na STÁLÉM seznamu voličů (v místě TP)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nebo na ZVLÁŠTNÍM seznamu zastupitelského úřadu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v cizině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nebo na ZVLÁŠTNÍM seznamu úřadu v místě, kde je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hospitalizován, vězněn apod.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nebo má vydaný VOLIČSKÝ PRŮKAZ (pak volí kdekoliv)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87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Prokázání totožnosti a občanství</a:t>
            </a:r>
            <a:endParaRPr 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platným občanským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průkazem </a:t>
            </a:r>
          </a:p>
          <a:p>
            <a:pPr marL="0" lv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(pozor na ustřižené rohy)</a:t>
            </a:r>
          </a:p>
          <a:p>
            <a:pPr lvl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platným cestovním, diplomatickým nebo služebním pasem ČR anebo cestovním průkazem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808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1337</Words>
  <Application>Microsoft Office PowerPoint</Application>
  <PresentationFormat>Předvádění na obrazovce (4:3)</PresentationFormat>
  <Paragraphs>273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 První zasedání  okrskových volebních komisí  22.12.2022 pro volbu prezidenta republiky konanou ve dnech 13. – 14.1.2023 (2.kolo ve dnech 27. – 28.1.2023) </vt:lpstr>
      <vt:lpstr>Právní úprava</vt:lpstr>
      <vt:lpstr>Okrsková volební komise (0VK)</vt:lpstr>
      <vt:lpstr>Funkce v OVK = určena losem  z přítomných</vt:lpstr>
      <vt:lpstr>Zvláštní odměna </vt:lpstr>
      <vt:lpstr>Harmonogram</vt:lpstr>
      <vt:lpstr>ZÁNIK ČLENSTVÍ V OVK</vt:lpstr>
      <vt:lpstr>Volič</vt:lpstr>
      <vt:lpstr>Prokázání totožnosti a občanství</vt:lpstr>
      <vt:lpstr>SEZNAMY VOLIČŮ</vt:lpstr>
      <vt:lpstr>POZNÁMKY v seznamech </vt:lpstr>
      <vt:lpstr>UKÁZKA</vt:lpstr>
      <vt:lpstr>POZNÁMKY V SEZNAMU</vt:lpstr>
      <vt:lpstr>POZNÁMKY V SEZNAMU</vt:lpstr>
      <vt:lpstr>POZNÁMKY V SEZNAMU</vt:lpstr>
      <vt:lpstr>POZNÁMKY V SEZNAMU</vt:lpstr>
      <vt:lpstr> </vt:lpstr>
      <vt:lpstr>Povinnosti členů OVK před hlasováním</vt:lpstr>
      <vt:lpstr>Další povinnosti</vt:lpstr>
      <vt:lpstr>Co zákon zakazuje členovi OVK</vt:lpstr>
      <vt:lpstr>Nečekané okolnosti</vt:lpstr>
      <vt:lpstr>Hlasování MIMO volební místnost</vt:lpstr>
      <vt:lpstr>Kontrola v OVK</vt:lpstr>
      <vt:lpstr>Činnost policie</vt:lpstr>
      <vt:lpstr>Pečetění = zákonná povinnost</vt:lpstr>
      <vt:lpstr>Případné 2.kolo volby</vt:lpstr>
      <vt:lpstr>2.kolo volby</vt:lpstr>
      <vt:lpstr>Výpočetní technika</vt:lpstr>
      <vt:lpstr>Školení zapisovatelů a předsedů  ke zpracování výsledků voleb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do Senátu Parlamentu ČR ve dnech 7. – 8.10.2016 (v případě konání druhého kola i ve dnech 14.-15.10.2016)</dc:title>
  <dc:creator>Adela</dc:creator>
  <cp:lastModifiedBy>Palasová Anna</cp:lastModifiedBy>
  <cp:revision>179</cp:revision>
  <cp:lastPrinted>2022-12-21T07:20:34Z</cp:lastPrinted>
  <dcterms:created xsi:type="dcterms:W3CDTF">2016-09-13T15:47:32Z</dcterms:created>
  <dcterms:modified xsi:type="dcterms:W3CDTF">2023-01-10T08:32:11Z</dcterms:modified>
</cp:coreProperties>
</file>